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11090283" r:id="rId3"/>
    <p:sldId id="11090290" r:id="rId4"/>
    <p:sldId id="11090284" r:id="rId5"/>
    <p:sldId id="11090286" r:id="rId6"/>
    <p:sldId id="11090287" r:id="rId7"/>
    <p:sldId id="11090269" r:id="rId8"/>
    <p:sldId id="11090288" r:id="rId9"/>
    <p:sldId id="11090289" r:id="rId10"/>
    <p:sldId id="11090291" r:id="rId11"/>
    <p:sldId id="11090292" r:id="rId12"/>
    <p:sldId id="11090293" r:id="rId13"/>
    <p:sldId id="11090294" r:id="rId14"/>
    <p:sldId id="11090295" r:id="rId15"/>
    <p:sldId id="11090256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华文宋体" panose="02010600040101010101" pitchFamily="2" charset="-122"/>
      <p:regular r:id="rId21"/>
    </p:embeddedFont>
    <p:embeddedFont>
      <p:font typeface="华文中宋" panose="02010600040101010101" pitchFamily="2" charset="-122"/>
      <p:regular r:id="rId22"/>
    </p:embeddedFont>
    <p:embeddedFont>
      <p:font typeface="Cascadia Mono" panose="020B0609020000020004" pitchFamily="49" charset="0"/>
      <p:regular r:id="rId23"/>
      <p:bold r:id="rId24"/>
      <p:italic r:id="rId25"/>
      <p:boldItalic r:id="rId26"/>
    </p:embeddedFont>
    <p:embeddedFont>
      <p:font typeface="思源黑体 CN Regular" panose="02010600030101010101" charset="0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9" userDrawn="1">
          <p15:clr>
            <a:srgbClr val="A4A3A4"/>
          </p15:clr>
        </p15:guide>
        <p15:guide id="2" pos="3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77BFF5"/>
    <a:srgbClr val="0179BA"/>
    <a:srgbClr val="0079BA"/>
    <a:srgbClr val="BAB100"/>
    <a:srgbClr val="00BA16"/>
    <a:srgbClr val="E6E6E6"/>
    <a:srgbClr val="0028BA"/>
    <a:srgbClr val="0086D0"/>
    <a:srgbClr val="FFC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3834" autoAdjust="0"/>
  </p:normalViewPr>
  <p:slideViewPr>
    <p:cSldViewPr snapToGrid="0" showGuides="1">
      <p:cViewPr varScale="1">
        <p:scale>
          <a:sx n="110" d="100"/>
          <a:sy n="110" d="100"/>
        </p:scale>
        <p:origin x="564" y="108"/>
      </p:cViewPr>
      <p:guideLst>
        <p:guide orient="horz" pos="3769"/>
        <p:guide pos="39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639D-76E5-4641-BBF9-1397B5F52531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9845F-A443-4A2F-8118-ECE927F142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707E7-7CC4-8B58-1B70-A41FDF0D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71FD36-25D8-1665-7F21-EDDDD14CF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9B58F-DFAD-C5B3-C04E-88203694F86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1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05D5-FFA2-E134-9AA5-722B51893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37C7E-B830-7303-EA33-553A0EEE1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BA0F5-1B02-B073-327E-D1543397931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587A-5460-A509-0FF6-9B1FF02A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3128D9-B72C-D981-2A01-60A4D01BB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1F0D5C-38B3-EC2A-FB63-D5C5D24E8C6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FA0C-AFF7-241F-7C2E-169029D2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E80BD4-004D-EF67-63A7-3B1E77E51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A8D0A2-1149-466D-83F8-BF2B06B7C56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75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5ACF-15F0-FE09-06CD-71636778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FF9246-88FC-4BC5-9635-422B425264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EBA1F4-8349-32BF-5D3A-9C4CB1B2AE4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0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C729-4D7D-3154-5E50-0DD9EC7C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E81246-4943-50F6-800E-0CB5E0B41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71E853-4ECF-C860-0A72-83BA416887B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9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C035-60DA-038D-EF64-F646A1D03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2EB255-A04F-CAB8-6883-F9E48450E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BD507-B4B1-1723-3FB6-D4A5324B7A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8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84B6-FEBB-43CF-8029-C2EDDEB9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D879CA-2B47-5D57-05A1-15DA73B23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366C7-E032-7759-FF7E-626B16D6BFB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53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049F9-1CB6-7C6A-E7D7-07803D07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F041B1-6C88-4723-DF66-914AFF847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90E1F9-8852-5E08-7B86-753A9AB45C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7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 userDrawn="1"/>
        </p:nvGrpSpPr>
        <p:grpSpPr>
          <a:xfrm>
            <a:off x="0" y="6484362"/>
            <a:ext cx="12192000" cy="345287"/>
            <a:chOff x="0" y="6484362"/>
            <a:chExt cx="12192000" cy="345287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0" y="6657005"/>
              <a:ext cx="84572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 userDrawn="1"/>
          </p:nvSpPr>
          <p:spPr>
            <a:xfrm>
              <a:off x="846595" y="6484362"/>
              <a:ext cx="2012089" cy="3452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ctr" defTabSz="914400" rtl="0" eaLnBrk="1" latinLnBrk="0" hangingPunct="1">
                <a:lnSpc>
                  <a:spcPct val="130000"/>
                </a:lnSpc>
              </a:pPr>
              <a:r>
                <a:rPr lang="zh-CN" altLang="en-US" sz="1400" kern="1200" spc="300" dirty="0">
                  <a:solidFill>
                    <a:srgbClr val="007AB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竢实扬华 自强不息</a:t>
              </a:r>
            </a:p>
          </p:txBody>
        </p:sp>
        <p:cxnSp>
          <p:nvCxnSpPr>
            <p:cNvPr id="43" name="直接连接符 42"/>
            <p:cNvCxnSpPr/>
            <p:nvPr userDrawn="1"/>
          </p:nvCxnSpPr>
          <p:spPr>
            <a:xfrm>
              <a:off x="2859553" y="6657005"/>
              <a:ext cx="933244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4638-962D-4582-8434-52F59EA7764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23B1-382D-4904-940A-5916E9510A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0.jpe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1808233610@qq.com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hyperlink" Target="mailto:2297105681@qq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10.png"/><Relationship Id="rId4" Type="http://schemas.openxmlformats.org/officeDocument/2006/relationships/tags" Target="../tags/tag9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3.jpeg"/><Relationship Id="rId5" Type="http://schemas.openxmlformats.org/officeDocument/2006/relationships/tags" Target="../tags/tag16.xml"/><Relationship Id="rId10" Type="http://schemas.openxmlformats.org/officeDocument/2006/relationships/image" Target="../media/image12.jpeg"/><Relationship Id="rId4" Type="http://schemas.openxmlformats.org/officeDocument/2006/relationships/tags" Target="../tags/tag15.xm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0.xml"/><Relationship Id="rId7" Type="http://schemas.openxmlformats.org/officeDocument/2006/relationships/image" Target="../media/image14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1129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381317" y="2419805"/>
            <a:ext cx="11429365" cy="238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使用</a:t>
            </a:r>
            <a:r>
              <a:rPr lang="en-US" altLang="zh-CN" sz="5400" b="1" dirty="0" err="1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PocketPal</a:t>
            </a: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、</a:t>
            </a:r>
            <a: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Llama.cpp</a:t>
            </a: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和</a:t>
            </a:r>
            <a:r>
              <a:rPr lang="en-US" altLang="zh-CN" sz="5400" b="1" dirty="0" err="1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ollama</a:t>
            </a:r>
            <a:b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</a:b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在手机端本地部署小型大模型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alphaModFix amt="5000"/>
          </a:blip>
          <a:srcRect l="2633" r="2633" b="36399"/>
          <a:stretch>
            <a:fillRect/>
          </a:stretch>
        </p:blipFill>
        <p:spPr>
          <a:xfrm>
            <a:off x="0" y="6004615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55" y="233680"/>
            <a:ext cx="3051175" cy="937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CC09B-DB81-A30C-E6B2-A1FE52B0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3837F3EB-DDB3-851F-DC92-2DFD9E3675FC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832144-50A4-07CF-EEB4-0DA2BE3FF83F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ollama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2F5294D-A16A-3F93-4152-0823781114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650181" y="892606"/>
            <a:ext cx="5471160" cy="98844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D0CD76-56F9-9635-79DF-0EABDF1D89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38446" y="105008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1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软件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CD02E3-D69C-1328-248F-EE55E3AACA7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38446" y="1342820"/>
            <a:ext cx="544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在</a:t>
            </a:r>
            <a:r>
              <a:rPr lang="en-US" altLang="zh-CN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google play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或</a:t>
            </a:r>
            <a:r>
              <a:rPr lang="en-US" altLang="zh-CN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上下载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DAFAE58-CA3F-A547-D4E5-4F56BCA375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76" y="2331265"/>
            <a:ext cx="2701090" cy="40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8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CC7DA-EF18-56DB-1E3F-DF01D3BD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1">
            <a:extLst>
              <a:ext uri="{FF2B5EF4-FFF2-40B4-BE49-F238E27FC236}">
                <a16:creationId xmlns:a16="http://schemas.microsoft.com/office/drawing/2014/main" id="{880BF9CB-B3DE-DECC-3883-152F1A242A5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583679" y="1931476"/>
            <a:ext cx="5603852" cy="420806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457526F8-6D04-D23A-80DE-84FE40D7133D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380B5A-7707-D59D-6C3A-B4884FCFEAFC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ollama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6492B12-CC3B-CCF3-138E-F79206C668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650181" y="892607"/>
            <a:ext cx="5471160" cy="68698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8A61A9-34E5-B127-89B0-27D44CA7051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38446" y="105008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2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：进入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按照以下代码逐行操作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07622A-18B3-24CB-F679-4A8EEA335ECF}"/>
              </a:ext>
            </a:extLst>
          </p:cNvPr>
          <p:cNvSpPr txBox="1"/>
          <p:nvPr/>
        </p:nvSpPr>
        <p:spPr>
          <a:xfrm>
            <a:off x="428100" y="1701017"/>
            <a:ext cx="8412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先来安装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-distro</a:t>
            </a:r>
          </a:p>
          <a:p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pkg install 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-distro</a:t>
            </a:r>
          </a:p>
          <a:p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使用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-distro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安装一个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-distro install 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安装成功后通过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login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命令就直接进入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-distro login 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进入之后再来安装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curl -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fsSL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https://ollama.com/install.sh | 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sh</a:t>
            </a:r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安装完毕可以查看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版本进行验证</a:t>
            </a: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-v</a:t>
            </a:r>
          </a:p>
          <a:p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出现版本号之后就可以使用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开启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服务</a:t>
            </a: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serve</a:t>
            </a: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此时这个命令行的窗口不要关闭，关闭之后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服务就停止了</a:t>
            </a:r>
          </a:p>
          <a:p>
            <a:endParaRPr lang="zh-CN" alt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91CA7-AD38-4968-2898-56415EF478BB}"/>
              </a:ext>
            </a:extLst>
          </p:cNvPr>
          <p:cNvSpPr txBox="1"/>
          <p:nvPr/>
        </p:nvSpPr>
        <p:spPr>
          <a:xfrm>
            <a:off x="6745030" y="2140695"/>
            <a:ext cx="5281149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PingFang SC"/>
              </a:rPr>
              <a:t>如果手机没有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root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权限，</a:t>
            </a:r>
            <a:r>
              <a:rPr lang="en-US" altLang="zh-CN" dirty="0" err="1">
                <a:solidFill>
                  <a:srgbClr val="000000"/>
                </a:solidFill>
                <a:latin typeface="PingFang SC"/>
              </a:rPr>
              <a:t>ollma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无法直接运行，需要先安装一个完整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Linux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系统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proot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-distro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是一个用于在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Termux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应用程序中管理和使用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发行版的项目。</a:t>
            </a:r>
            <a:br>
              <a:rPr lang="zh-CN" altLang="en-US" dirty="0"/>
            </a:b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proot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-distro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允许用户在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Termux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中安装、卸载和运行各种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发行版，包括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Ubuntu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Debian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Arch Linux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等。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这样，用户就可以在他们的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Android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设备上使用完整的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环境，包括安装和运行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软件包。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92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C0995-9186-5158-A9A9-91A67FA31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EF61F0AF-2DE5-1B3A-698F-A277AAE57911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45456-01E6-4C04-48B4-0AC68DE37645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ollama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2A59B66-15B2-E249-972E-600D229B45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78426" y="840355"/>
            <a:ext cx="5471160" cy="68698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F7FCBE-8ECF-4986-9C48-9011BE69B21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38446" y="983792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2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：进入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按照以下代码逐行操作</a:t>
            </a:r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6F1E6AB0-BEF0-DCCE-098E-AE66B6FDFF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63" y="1669174"/>
            <a:ext cx="2947686" cy="47162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2D3CB5-EDE7-DCF6-512A-036B5BD1C5B0}"/>
              </a:ext>
            </a:extLst>
          </p:cNvPr>
          <p:cNvSpPr/>
          <p:nvPr/>
        </p:nvSpPr>
        <p:spPr>
          <a:xfrm>
            <a:off x="1690423" y="1761218"/>
            <a:ext cx="487680" cy="151529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646FDEF-6D8D-F738-5909-7131BB6B71DE}"/>
              </a:ext>
            </a:extLst>
          </p:cNvPr>
          <p:cNvCxnSpPr/>
          <p:nvPr/>
        </p:nvCxnSpPr>
        <p:spPr>
          <a:xfrm>
            <a:off x="1934263" y="2484030"/>
            <a:ext cx="1164862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87535C25-C103-1FDF-1099-955318DD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8" t="85404" r="62916" b="5548"/>
          <a:stretch/>
        </p:blipFill>
        <p:spPr>
          <a:xfrm>
            <a:off x="3619698" y="4311263"/>
            <a:ext cx="2057512" cy="1260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6BA3940-97E4-CEEF-943F-C0F224C3663D}"/>
              </a:ext>
            </a:extLst>
          </p:cNvPr>
          <p:cNvSpPr/>
          <p:nvPr/>
        </p:nvSpPr>
        <p:spPr>
          <a:xfrm>
            <a:off x="2481858" y="5728249"/>
            <a:ext cx="425677" cy="3396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B7CD823-9804-8BAA-E578-77AAC1C2BC37}"/>
              </a:ext>
            </a:extLst>
          </p:cNvPr>
          <p:cNvCxnSpPr>
            <a:stCxn id="15" idx="0"/>
            <a:endCxn id="14" idx="1"/>
          </p:cNvCxnSpPr>
          <p:nvPr/>
        </p:nvCxnSpPr>
        <p:spPr>
          <a:xfrm flipV="1">
            <a:off x="2694697" y="4941379"/>
            <a:ext cx="925001" cy="78687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圆角矩形 11">
            <a:extLst>
              <a:ext uri="{FF2B5EF4-FFF2-40B4-BE49-F238E27FC236}">
                <a16:creationId xmlns:a16="http://schemas.microsoft.com/office/drawing/2014/main" id="{907CE162-A3AC-B3D2-A179-DCB45242E7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87647" y="2848637"/>
            <a:ext cx="4415936" cy="20927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8F5BD0-E7EB-EB9C-3538-CD7A12ACA360}"/>
              </a:ext>
            </a:extLst>
          </p:cNvPr>
          <p:cNvSpPr txBox="1"/>
          <p:nvPr/>
        </p:nvSpPr>
        <p:spPr>
          <a:xfrm>
            <a:off x="6574734" y="2987756"/>
            <a:ext cx="4299060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PingFang SC"/>
              </a:rPr>
              <a:t>启动</a:t>
            </a:r>
            <a:r>
              <a:rPr lang="en-US" altLang="zh-CN" dirty="0" err="1">
                <a:solidFill>
                  <a:srgbClr val="000000"/>
                </a:solidFill>
                <a:latin typeface="PingFang SC"/>
              </a:rPr>
              <a:t>ollama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服务后当前会话会被占用</a:t>
            </a: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PingFang SC"/>
              </a:rPr>
              <a:t>从左上方屏幕边缘向右滑动打开侧边栏</a:t>
            </a: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PingFang SC"/>
              </a:rPr>
              <a:t>并点击“</a:t>
            </a:r>
            <a:r>
              <a:rPr lang="en-US" altLang="zh-CN" dirty="0">
                <a:solidFill>
                  <a:srgbClr val="000000"/>
                </a:solidFill>
                <a:latin typeface="PingFang SC"/>
              </a:rPr>
              <a:t>NEW SESSION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”打开一个新会话</a:t>
            </a:r>
            <a:endParaRPr lang="en-US" altLang="zh-CN" dirty="0">
              <a:solidFill>
                <a:srgbClr val="000000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PingFang SC"/>
              </a:rPr>
              <a:t>这样就可以使用</a:t>
            </a:r>
            <a:r>
              <a:rPr lang="en-US" altLang="zh-CN" dirty="0" err="1">
                <a:solidFill>
                  <a:srgbClr val="000000"/>
                </a:solidFill>
                <a:latin typeface="PingFang SC"/>
              </a:rPr>
              <a:t>ollama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的其他命令了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9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197F-1ECE-D5F4-1E25-E913DF7CD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50C0E0DF-5B42-28D8-5E90-EF2B4A44770F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587A4F-C319-7DCD-2DDA-5393519EBC5B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ollama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AC6553C-3AF0-EC3A-F0FF-95917DB628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24167" y="901405"/>
            <a:ext cx="4024157" cy="68698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B432BE-1C19-6907-2C3B-D4FDAAFB33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84187" y="1044842"/>
            <a:ext cx="379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3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：在新会话中使用大模型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D5974A-59BC-5ECA-33FB-205B3226477A}"/>
              </a:ext>
            </a:extLst>
          </p:cNvPr>
          <p:cNvSpPr txBox="1"/>
          <p:nvPr/>
        </p:nvSpPr>
        <p:spPr>
          <a:xfrm>
            <a:off x="524308" y="2926731"/>
            <a:ext cx="6599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在新的会话中先进入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proot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-distro login </a:t>
            </a:r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debian</a:t>
            </a:r>
            <a:endParaRPr lang="en-US" altLang="zh-CN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下载并运行大模型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--verbose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用于显示性能信息</a:t>
            </a:r>
          </a:p>
          <a:p>
            <a:r>
              <a:rPr lang="en-US" altLang="zh-CN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ollama</a:t>
            </a:r>
            <a:r>
              <a:rPr lang="en-US" altLang="zh-CN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run --verbose deepseek-r1:1.5b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B7BA3512-0957-FCFB-5409-B964898DD5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8" b="18095"/>
          <a:stretch/>
        </p:blipFill>
        <p:spPr>
          <a:xfrm>
            <a:off x="5808269" y="1942977"/>
            <a:ext cx="5930885" cy="4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6512-1DB7-0914-CF3F-6CC789826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8B3CB92D-C43A-5606-9D1B-A3B35A35572B}"/>
              </a:ext>
            </a:extLst>
          </p:cNvPr>
          <p:cNvSpPr/>
          <p:nvPr/>
        </p:nvSpPr>
        <p:spPr>
          <a:xfrm rot="10800000" flipH="1">
            <a:off x="1" y="236849"/>
            <a:ext cx="1872342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7FDC23-4BB2-394F-C6CC-32CC332555F5}"/>
              </a:ext>
            </a:extLst>
          </p:cNvPr>
          <p:cNvSpPr txBox="1"/>
          <p:nvPr/>
        </p:nvSpPr>
        <p:spPr>
          <a:xfrm>
            <a:off x="241301" y="236855"/>
            <a:ext cx="180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性能对比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C71D415-29EF-4BD9-61FC-FAAE71E5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81311"/>
              </p:ext>
            </p:extLst>
          </p:nvPr>
        </p:nvGraphicFramePr>
        <p:xfrm>
          <a:off x="2026194" y="101575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78641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82561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部署方案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Tokens/s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66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PocketPal</a:t>
                      </a:r>
                      <a:r>
                        <a:rPr lang="en-US" altLang="zh-CN" dirty="0"/>
                        <a:t> AI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14.87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28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MNN Chat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20.07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49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Termux</a:t>
                      </a:r>
                      <a:r>
                        <a:rPr lang="en-US" altLang="zh-CN" dirty="0"/>
                        <a:t> + llama.cpp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79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Termux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ollama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8.01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504825"/>
                  </a:ext>
                </a:extLst>
              </a:tr>
            </a:tbl>
          </a:graphicData>
        </a:graphic>
      </p:graphicFrame>
      <p:sp>
        <p:nvSpPr>
          <p:cNvPr id="9" name="圆角矩形 11">
            <a:extLst>
              <a:ext uri="{FF2B5EF4-FFF2-40B4-BE49-F238E27FC236}">
                <a16:creationId xmlns:a16="http://schemas.microsoft.com/office/drawing/2014/main" id="{9F9389AE-50B6-2AF7-CD3B-4C90A5D760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807064" y="3187194"/>
            <a:ext cx="6566260" cy="265504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24567C-76DB-4F75-28AF-3B3DA4E26B98}"/>
              </a:ext>
            </a:extLst>
          </p:cNvPr>
          <p:cNvSpPr txBox="1"/>
          <p:nvPr/>
        </p:nvSpPr>
        <p:spPr>
          <a:xfrm>
            <a:off x="2931886" y="3839934"/>
            <a:ext cx="6316616" cy="17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MNN Chat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以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20.07 Tokens/s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成为移动端最快的部署方案，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显著优于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PocketPal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AI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14.87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）和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Termux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系方案（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8.01/6.0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）。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其优势</a:t>
            </a:r>
            <a:r>
              <a:rPr lang="zh-CN" altLang="en-US" dirty="0">
                <a:solidFill>
                  <a:srgbClr val="000000"/>
                </a:solidFill>
                <a:latin typeface="PingFang SC"/>
              </a:rPr>
              <a:t>可能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源于使用了针对移动端优化的推理引擎，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Termux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方案可能存在额外的系统开销导致性能不佳。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63053D-84F1-D907-AC4B-15385CE3D72C}"/>
              </a:ext>
            </a:extLst>
          </p:cNvPr>
          <p:cNvSpPr txBox="1"/>
          <p:nvPr/>
        </p:nvSpPr>
        <p:spPr>
          <a:xfrm>
            <a:off x="3646255" y="3364903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测试设备：</a:t>
            </a:r>
            <a:r>
              <a:rPr lang="en-US" altLang="zh-CN" dirty="0"/>
              <a:t>CPU </a:t>
            </a:r>
            <a:r>
              <a:rPr lang="zh-CN" altLang="en-US" dirty="0"/>
              <a:t>骁龙</a:t>
            </a:r>
            <a:r>
              <a:rPr lang="en-US" altLang="zh-CN" dirty="0"/>
              <a:t>8+ Gen1  8</a:t>
            </a:r>
            <a:r>
              <a:rPr lang="zh-CN" altLang="en-US" dirty="0"/>
              <a:t>核 </a:t>
            </a:r>
            <a:r>
              <a:rPr lang="en-US" altLang="zh-CN" dirty="0"/>
              <a:t>/ </a:t>
            </a:r>
            <a:r>
              <a:rPr lang="zh-CN" altLang="en-US" dirty="0"/>
              <a:t>内存 </a:t>
            </a:r>
            <a:r>
              <a:rPr lang="en-US" altLang="zh-CN" dirty="0"/>
              <a:t>12GB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64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alphaModFix amt="20000"/>
          </a:blip>
          <a:srcRect l="2633" r="2633" b="36399"/>
          <a:stretch>
            <a:fillRect/>
          </a:stretch>
        </p:blipFill>
        <p:spPr>
          <a:xfrm>
            <a:off x="0" y="5993326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43615" y="2391754"/>
            <a:ext cx="618713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spc="300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B" panose="00020600040101010101" pitchFamily="18" charset="-122"/>
              </a:rPr>
              <a:t>感谢观看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25" y="1374778"/>
            <a:ext cx="1654585" cy="5084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7036B6-D829-037E-E8BD-23BB60860C47}"/>
              </a:ext>
            </a:extLst>
          </p:cNvPr>
          <p:cNvSpPr txBox="1"/>
          <p:nvPr/>
        </p:nvSpPr>
        <p:spPr>
          <a:xfrm>
            <a:off x="679306" y="5529108"/>
            <a:ext cx="413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制作人：杨翊 </a:t>
            </a:r>
            <a:r>
              <a:rPr lang="en-US" altLang="zh-CN" dirty="0">
                <a:hlinkClick r:id="rId8"/>
              </a:rPr>
              <a:t>1808233610@qq.com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龚垚 </a:t>
            </a:r>
            <a:r>
              <a:rPr lang="en-US" altLang="zh-CN" dirty="0">
                <a:hlinkClick r:id="rId9"/>
              </a:rPr>
              <a:t>2297105681@qq.com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32C4-A594-CD48-FD54-40BFE94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8831E4F1-F2CC-47B8-C24C-E503FC606340}"/>
              </a:ext>
            </a:extLst>
          </p:cNvPr>
          <p:cNvSpPr/>
          <p:nvPr/>
        </p:nvSpPr>
        <p:spPr>
          <a:xfrm rot="10800000" flipH="1">
            <a:off x="0" y="236854"/>
            <a:ext cx="28454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7A5597-E47C-131C-EC9E-5C5545ED97B5}"/>
              </a:ext>
            </a:extLst>
          </p:cNvPr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</a:rPr>
              <a:t>使用工具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AE383AD-65BA-CFC2-8D59-A5A28DA59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37" y="645795"/>
            <a:ext cx="3301408" cy="2678250"/>
          </a:xfrm>
          <a:prstGeom prst="rect">
            <a:avLst/>
          </a:prstGeom>
        </p:spPr>
      </p:pic>
      <p:sp>
        <p:nvSpPr>
          <p:cNvPr id="16" name="圆角矩形 11">
            <a:extLst>
              <a:ext uri="{FF2B5EF4-FFF2-40B4-BE49-F238E27FC236}">
                <a16:creationId xmlns:a16="http://schemas.microsoft.com/office/drawing/2014/main" id="{81B87008-CF87-4263-739E-7DF5776ABC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74269" y="3376522"/>
            <a:ext cx="3598545" cy="2972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09ACBA-2C02-E8F9-9DB7-0EEDBA4BE3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5231" y="3597060"/>
            <a:ext cx="3436620" cy="2623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/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PocketPal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AI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是一款袖珍型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AI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助手，由直接在手机上运行的小型语言模型 （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SLM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） 提供支持。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PocketPal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 AI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专为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iOS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Android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设计，让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用户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无需互联网连接即可与各种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SLM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进行交互。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/>
            <a:endParaRPr lang="zh-CN" altLang="en-US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直接下载途径：</a:t>
            </a:r>
            <a:r>
              <a:rPr lang="en-US" altLang="zh-CN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google play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商店、</a:t>
            </a:r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APKPure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https://github.com/a-ghorbani/pocketpal-ai</a:t>
            </a:r>
          </a:p>
        </p:txBody>
      </p:sp>
      <p:sp>
        <p:nvSpPr>
          <p:cNvPr id="20" name="圆角矩形 11">
            <a:extLst>
              <a:ext uri="{FF2B5EF4-FFF2-40B4-BE49-F238E27FC236}">
                <a16:creationId xmlns:a16="http://schemas.microsoft.com/office/drawing/2014/main" id="{3C521EFD-86E3-67CB-C328-76E3875438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2299" y="3434314"/>
            <a:ext cx="3598545" cy="2972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15AFF5-82DB-2069-820E-93B9B0D3691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73261" y="3654852"/>
            <a:ext cx="3436620" cy="2623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dirty="0"/>
              <a:t>MNN Chat</a:t>
            </a:r>
            <a:r>
              <a:rPr lang="zh-CN" altLang="en-US" dirty="0"/>
              <a:t>是阿里巴巴开源的一款基于</a:t>
            </a:r>
            <a:r>
              <a:rPr lang="en-US" altLang="zh-CN" dirty="0"/>
              <a:t>MNN</a:t>
            </a:r>
            <a:r>
              <a:rPr lang="zh-CN" altLang="en-US" dirty="0"/>
              <a:t>框架的多模态大模型应用，支持在手机等端侧设备本地运行</a:t>
            </a:r>
            <a:r>
              <a:rPr lang="en-US" altLang="zh-CN" dirty="0" err="1"/>
              <a:t>DeepSeek</a:t>
            </a:r>
            <a:r>
              <a:rPr lang="en-US" altLang="zh-CN" dirty="0"/>
              <a:t> R1</a:t>
            </a:r>
            <a:r>
              <a:rPr lang="zh-CN" altLang="en-US" dirty="0"/>
              <a:t>、</a:t>
            </a:r>
            <a:r>
              <a:rPr lang="en-US" altLang="zh-CN" dirty="0"/>
              <a:t>Qwen</a:t>
            </a:r>
            <a:r>
              <a:rPr lang="zh-CN" altLang="en-US" dirty="0"/>
              <a:t>等主流模型，无需依赖服务器，具备数据隐私保护和多任务处理能力。</a:t>
            </a:r>
            <a:r>
              <a:rPr lang="en-US" altLang="zh-CN" sz="1800" dirty="0"/>
              <a:t> </a:t>
            </a:r>
            <a:endParaRPr lang="zh-CN" altLang="en-US" dirty="0"/>
          </a:p>
          <a:p>
            <a:pPr marL="0" indent="0"/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dirty="0"/>
              <a:t>https://github.com/alibaba/MNN/blob/master/apps/Android/MnnLlmChat/README_CN.md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</p:txBody>
      </p:sp>
      <p:pic>
        <p:nvPicPr>
          <p:cNvPr id="1026" name="Picture 2" descr="MNN">
            <a:extLst>
              <a:ext uri="{FF2B5EF4-FFF2-40B4-BE49-F238E27FC236}">
                <a16:creationId xmlns:a16="http://schemas.microsoft.com/office/drawing/2014/main" id="{008A0931-6114-5D18-1DD4-4B4C9916B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4"/>
          <a:stretch/>
        </p:blipFill>
        <p:spPr bwMode="auto">
          <a:xfrm>
            <a:off x="7361743" y="1072177"/>
            <a:ext cx="2659655" cy="225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42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DD31A-1AD4-F445-3466-0654CD41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5FD4771E-69F3-83F7-EC95-D0853F3A70F9}"/>
              </a:ext>
            </a:extLst>
          </p:cNvPr>
          <p:cNvSpPr/>
          <p:nvPr/>
        </p:nvSpPr>
        <p:spPr>
          <a:xfrm rot="10800000" flipH="1">
            <a:off x="0" y="236854"/>
            <a:ext cx="28454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DE05E2-E4B9-CE80-3D7C-44280B1E3EF1}"/>
              </a:ext>
            </a:extLst>
          </p:cNvPr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</a:rPr>
              <a:t>使用工具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</a:p>
        </p:txBody>
      </p:sp>
      <p:sp>
        <p:nvSpPr>
          <p:cNvPr id="20" name="圆角矩形 11">
            <a:extLst>
              <a:ext uri="{FF2B5EF4-FFF2-40B4-BE49-F238E27FC236}">
                <a16:creationId xmlns:a16="http://schemas.microsoft.com/office/drawing/2014/main" id="{097F41AF-69EF-46B9-29E3-E89E6951F2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3185" y="3429000"/>
            <a:ext cx="3598545" cy="2972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BFB83D-3754-A4D5-CF0B-A1AAD0863E7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04147" y="3649538"/>
            <a:ext cx="3436620" cy="2623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dirty="0" err="1"/>
              <a:t>Termux</a:t>
            </a:r>
            <a:r>
              <a:rPr lang="zh-CN" altLang="en-US" dirty="0"/>
              <a:t> 是一款适用于 </a:t>
            </a:r>
            <a:r>
              <a:rPr lang="en-US" altLang="zh-CN" dirty="0"/>
              <a:t>Android</a:t>
            </a:r>
            <a:r>
              <a:rPr lang="zh-CN" altLang="en-US" dirty="0"/>
              <a:t> 的终端模拟器，它提供了一个类似 </a:t>
            </a:r>
            <a:r>
              <a:rPr lang="en-US" altLang="zh-CN" dirty="0"/>
              <a:t>Linux</a:t>
            </a:r>
            <a:r>
              <a:rPr lang="zh-CN" altLang="en-US" dirty="0"/>
              <a:t> 的环境，可以直接在手机上运行命令行工具、开发代码、管理服务器等。本</a:t>
            </a:r>
            <a:r>
              <a:rPr lang="en-US" altLang="zh-CN" dirty="0"/>
              <a:t>PPT</a:t>
            </a:r>
            <a:r>
              <a:rPr lang="zh-CN" altLang="en-US" dirty="0"/>
              <a:t>用于下载</a:t>
            </a:r>
            <a:r>
              <a:rPr lang="en-US" altLang="zh-CN" sz="1800" dirty="0"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Llama.cpp</a:t>
            </a:r>
            <a:r>
              <a:rPr lang="en-US" altLang="zh-CN" sz="1800" dirty="0"/>
              <a:t> </a:t>
            </a:r>
            <a:r>
              <a:rPr lang="zh-CN" altLang="en-US" sz="1800" dirty="0"/>
              <a:t>并操作</a:t>
            </a:r>
            <a:r>
              <a:rPr lang="en-US" altLang="zh-CN" sz="1800" dirty="0"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Llama.cpp</a:t>
            </a:r>
            <a:r>
              <a:rPr lang="en-US" altLang="zh-CN" sz="1800" dirty="0"/>
              <a:t> </a:t>
            </a:r>
            <a:endParaRPr lang="en-US" altLang="zh-CN" dirty="0"/>
          </a:p>
          <a:p>
            <a:endParaRPr lang="zh-CN" altLang="en-US" dirty="0"/>
          </a:p>
          <a:p>
            <a:pPr marL="0" indent="0"/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直接下载途径：</a:t>
            </a:r>
            <a:r>
              <a:rPr lang="en-US" altLang="zh-CN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google play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商店、</a:t>
            </a:r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APKPure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dirty="0"/>
              <a:t>https://github.com/termux/termux-app/releases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279E6D7-D924-B17C-BA46-B50A8756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3" y="921445"/>
            <a:ext cx="2701595" cy="2556631"/>
          </a:xfrm>
          <a:prstGeom prst="rect">
            <a:avLst/>
          </a:prstGeom>
        </p:spPr>
      </p:pic>
      <p:sp>
        <p:nvSpPr>
          <p:cNvPr id="25" name="圆角矩形 11">
            <a:extLst>
              <a:ext uri="{FF2B5EF4-FFF2-40B4-BE49-F238E27FC236}">
                <a16:creationId xmlns:a16="http://schemas.microsoft.com/office/drawing/2014/main" id="{8FD0DD4F-9C6A-5BC7-3866-2D6DD3FFF9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378273" y="3429000"/>
            <a:ext cx="3598545" cy="2972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B1EB8FF-BDD7-C6E9-7A92-3B4E9D02BE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59235" y="3649538"/>
            <a:ext cx="3436620" cy="2623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 dirty="0"/>
              <a:t>Llama.cpp</a:t>
            </a:r>
            <a:r>
              <a:rPr lang="zh-CN" altLang="en-US" sz="1600" dirty="0"/>
              <a:t> 是一个用 </a:t>
            </a:r>
            <a:r>
              <a:rPr lang="en-US" altLang="zh-CN" sz="1600" dirty="0"/>
              <a:t>C++ </a:t>
            </a:r>
            <a:r>
              <a:rPr lang="zh-CN" altLang="en-US" sz="1600" dirty="0"/>
              <a:t>编写的轻量级推理引擎，用于在本地设备上运行 </a:t>
            </a:r>
            <a:r>
              <a:rPr lang="en-US" altLang="zh-CN" sz="1600" dirty="0"/>
              <a:t>Meta</a:t>
            </a:r>
            <a:r>
              <a:rPr lang="zh-CN" altLang="en-US" sz="1600" dirty="0"/>
              <a:t>（</a:t>
            </a:r>
            <a:r>
              <a:rPr lang="en-US" altLang="zh-CN" sz="1600" dirty="0"/>
              <a:t>Facebook</a:t>
            </a:r>
            <a:r>
              <a:rPr lang="zh-CN" altLang="en-US" sz="1600" dirty="0"/>
              <a:t>）</a:t>
            </a:r>
            <a:r>
              <a:rPr lang="en-US" altLang="zh-CN" sz="1600" dirty="0" err="1"/>
              <a:t>LLaMA</a:t>
            </a:r>
            <a:r>
              <a:rPr lang="en-US" altLang="zh-CN" sz="1600" dirty="0"/>
              <a:t> </a:t>
            </a:r>
            <a:r>
              <a:rPr lang="zh-CN" altLang="en-US" sz="1600" dirty="0"/>
              <a:t>系列大语言模型，无需 </a:t>
            </a:r>
            <a:r>
              <a:rPr lang="en-US" altLang="zh-CN" sz="1600" dirty="0"/>
              <a:t>GPU</a:t>
            </a:r>
            <a:r>
              <a:rPr lang="zh-CN" altLang="en-US" sz="1600" dirty="0"/>
              <a:t>，只用 </a:t>
            </a:r>
            <a:r>
              <a:rPr lang="en-US" altLang="zh-CN" sz="1600" dirty="0"/>
              <a:t>CPU </a:t>
            </a:r>
            <a:r>
              <a:rPr lang="zh-CN" altLang="en-US" sz="1600" dirty="0"/>
              <a:t>也能跑，可以在 </a:t>
            </a:r>
            <a:r>
              <a:rPr lang="en-US" altLang="zh-CN" sz="1600" dirty="0"/>
              <a:t>PC</a:t>
            </a:r>
            <a:r>
              <a:rPr lang="zh-CN" altLang="en-US" sz="1600" dirty="0"/>
              <a:t>、</a:t>
            </a:r>
            <a:r>
              <a:rPr lang="en-US" altLang="zh-CN" sz="1600" dirty="0"/>
              <a:t>Mac</a:t>
            </a:r>
            <a:r>
              <a:rPr lang="zh-CN" altLang="en-US" sz="1600" dirty="0"/>
              <a:t>、</a:t>
            </a:r>
            <a:r>
              <a:rPr lang="en-US" altLang="zh-CN" sz="1600" dirty="0"/>
              <a:t>Linux</a:t>
            </a:r>
            <a:r>
              <a:rPr lang="zh-CN" altLang="en-US" sz="1600" dirty="0"/>
              <a:t>、</a:t>
            </a:r>
            <a:r>
              <a:rPr lang="en-US" altLang="zh-CN" sz="1600" dirty="0"/>
              <a:t>Android</a:t>
            </a:r>
            <a:r>
              <a:rPr lang="zh-CN" altLang="en-US" sz="1600" dirty="0"/>
              <a:t>，甚至树莓派上运行。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  <a:p>
            <a:pPr marL="0" indent="0"/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下载途径：通过</a:t>
            </a:r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Termux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中的命令行下载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dirty="0"/>
              <a:t>https://github.com/ggml-org/llama.cpp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</p:txBody>
      </p:sp>
      <p:pic>
        <p:nvPicPr>
          <p:cNvPr id="2050" name="Picture 2" descr="骆马">
            <a:extLst>
              <a:ext uri="{FF2B5EF4-FFF2-40B4-BE49-F238E27FC236}">
                <a16:creationId xmlns:a16="http://schemas.microsoft.com/office/drawing/2014/main" id="{909291F4-9DE4-EE16-53F9-4A121BB86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603" y="1662022"/>
            <a:ext cx="3640353" cy="121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11">
            <a:extLst>
              <a:ext uri="{FF2B5EF4-FFF2-40B4-BE49-F238E27FC236}">
                <a16:creationId xmlns:a16="http://schemas.microsoft.com/office/drawing/2014/main" id="{00C46693-6AE8-E0B3-9285-8FE3F2F1917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75169" y="3429000"/>
            <a:ext cx="3598545" cy="2972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3C7E4-0EEC-657B-E191-3520828E701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56131" y="3603624"/>
            <a:ext cx="3436620" cy="2623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 dirty="0" err="1"/>
              <a:t>Ollama</a:t>
            </a:r>
            <a:r>
              <a:rPr lang="zh-CN" altLang="en-US" sz="1600" dirty="0"/>
              <a:t>是一个开源的轻量级框架，用于在本地快速部署和运行大型语言模型（如</a:t>
            </a:r>
            <a:r>
              <a:rPr lang="en-US" altLang="zh-CN" sz="1600" dirty="0"/>
              <a:t>Llama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DeepSeek</a:t>
            </a:r>
            <a:r>
              <a:rPr lang="zh-CN" altLang="en-US" sz="1600" dirty="0"/>
              <a:t>），提供类似</a:t>
            </a:r>
            <a:r>
              <a:rPr lang="en-US" altLang="zh-CN" sz="1600" dirty="0"/>
              <a:t>OpenAI</a:t>
            </a:r>
            <a:r>
              <a:rPr lang="zh-CN" altLang="en-US" sz="1600" dirty="0"/>
              <a:t>的</a:t>
            </a:r>
            <a:r>
              <a:rPr lang="en-US" altLang="zh-CN" sz="1600" dirty="0"/>
              <a:t>API</a:t>
            </a:r>
            <a:r>
              <a:rPr lang="zh-CN" altLang="en-US" sz="1600" dirty="0"/>
              <a:t>接口和简便的命令行管理功能，支持模型热加载与数据隐私保护。</a:t>
            </a:r>
            <a:endParaRPr lang="en-US" altLang="zh-CN" sz="1600" dirty="0"/>
          </a:p>
          <a:p>
            <a:endParaRPr lang="en-US" altLang="zh-CN" sz="16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endParaRPr lang="en-US" altLang="zh-CN" sz="16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下载途径：通过</a:t>
            </a:r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Termux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中的命令行下载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Github</a:t>
            </a:r>
            <a:r>
              <a:rPr lang="zh-CN" altLang="en-US" sz="12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endParaRPr lang="en-US" altLang="zh-CN" sz="1200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  <a:p>
            <a:pPr marL="0" indent="0"/>
            <a:r>
              <a:rPr lang="en-US" altLang="zh-CN" sz="1200" dirty="0"/>
              <a:t>https://github.com/ollama/ollama</a:t>
            </a:r>
            <a:endParaRPr lang="en-US" altLang="zh-CN" sz="1200" b="1" i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</p:txBody>
      </p:sp>
      <p:pic>
        <p:nvPicPr>
          <p:cNvPr id="1026" name="Picture 2" descr="ollama">
            <a:extLst>
              <a:ext uri="{FF2B5EF4-FFF2-40B4-BE49-F238E27FC236}">
                <a16:creationId xmlns:a16="http://schemas.microsoft.com/office/drawing/2014/main" id="{FFAC5103-853C-F5E8-F193-F1B62750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74" y="770709"/>
            <a:ext cx="2540726" cy="2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14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0A67-FBC3-014C-7654-328D894F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73B37993-AEF4-B875-3628-E953AF0B7A0E}"/>
              </a:ext>
            </a:extLst>
          </p:cNvPr>
          <p:cNvSpPr/>
          <p:nvPr/>
        </p:nvSpPr>
        <p:spPr>
          <a:xfrm rot="10800000" flipH="1">
            <a:off x="0" y="236853"/>
            <a:ext cx="2429691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E1FCA3-5938-E4EB-8D32-7832296E766C}"/>
              </a:ext>
            </a:extLst>
          </p:cNvPr>
          <p:cNvSpPr txBox="1"/>
          <p:nvPr/>
        </p:nvSpPr>
        <p:spPr>
          <a:xfrm>
            <a:off x="419826" y="236852"/>
            <a:ext cx="5143233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特性对比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7FBC39-CC6A-3451-9D7A-558348A70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47388"/>
              </p:ext>
            </p:extLst>
          </p:nvPr>
        </p:nvGraphicFramePr>
        <p:xfrm>
          <a:off x="289711" y="1159027"/>
          <a:ext cx="11552220" cy="5205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8055">
                  <a:extLst>
                    <a:ext uri="{9D8B030D-6E8A-4147-A177-3AD203B41FA5}">
                      <a16:colId xmlns:a16="http://schemas.microsoft.com/office/drawing/2014/main" val="690608658"/>
                    </a:ext>
                  </a:extLst>
                </a:gridCol>
                <a:gridCol w="2888055">
                  <a:extLst>
                    <a:ext uri="{9D8B030D-6E8A-4147-A177-3AD203B41FA5}">
                      <a16:colId xmlns:a16="http://schemas.microsoft.com/office/drawing/2014/main" val="1629975406"/>
                    </a:ext>
                  </a:extLst>
                </a:gridCol>
                <a:gridCol w="2888055">
                  <a:extLst>
                    <a:ext uri="{9D8B030D-6E8A-4147-A177-3AD203B41FA5}">
                      <a16:colId xmlns:a16="http://schemas.microsoft.com/office/drawing/2014/main" val="2194166676"/>
                    </a:ext>
                  </a:extLst>
                </a:gridCol>
                <a:gridCol w="2888055">
                  <a:extLst>
                    <a:ext uri="{9D8B030D-6E8A-4147-A177-3AD203B41FA5}">
                      <a16:colId xmlns:a16="http://schemas.microsoft.com/office/drawing/2014/main" val="1428374654"/>
                    </a:ext>
                  </a:extLst>
                </a:gridCol>
              </a:tblGrid>
              <a:tr h="47075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特性</a:t>
                      </a:r>
                      <a:endParaRPr lang="zh-CN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800" b="0" i="0" dirty="0" err="1">
                          <a:solidFill>
                            <a:srgbClr val="1F2328"/>
                          </a:solidFill>
                          <a:effectLst/>
                          <a:latin typeface="-apple-system"/>
                        </a:rPr>
                        <a:t>PocketPal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800" b="1" dirty="0"/>
                        <a:t>Llama.cpp 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769F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ollama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640212"/>
                  </a:ext>
                </a:extLst>
              </a:tr>
              <a:tr h="55946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开源性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开源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开源</a:t>
                      </a: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开源</a:t>
                      </a: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13317"/>
                  </a:ext>
                </a:extLst>
              </a:tr>
              <a:tr h="55793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用户界面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自带图形界面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完全通过命令行操作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通过命令行操作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74362"/>
                  </a:ext>
                </a:extLst>
              </a:tr>
              <a:tr h="7169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模型支持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支持各种模型，使用多大模型取决于手机性能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支持多种模型，使用多大模型取决于手机性能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支持多种模型，包括主流的开源和闭源模型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900279"/>
                  </a:ext>
                </a:extLst>
              </a:tr>
              <a:tr h="125221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硬件支持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支持两种手机操作系统（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）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dirty="0"/>
                        <a:t>可以在 </a:t>
                      </a:r>
                      <a:r>
                        <a:rPr lang="en-US" altLang="zh-CN" sz="1800" dirty="0"/>
                        <a:t>PC</a:t>
                      </a:r>
                      <a:r>
                        <a:rPr lang="zh-CN" altLang="en-US" sz="1800" dirty="0"/>
                        <a:t>、</a:t>
                      </a:r>
                      <a:r>
                        <a:rPr lang="en-US" altLang="zh-CN" sz="1800" dirty="0"/>
                        <a:t>Mac</a:t>
                      </a:r>
                      <a:r>
                        <a:rPr lang="zh-CN" altLang="en-US" sz="1800" dirty="0"/>
                        <a:t>、</a:t>
                      </a:r>
                      <a:r>
                        <a:rPr lang="en-US" altLang="zh-CN" sz="1800" dirty="0"/>
                        <a:t>Linux</a:t>
                      </a:r>
                      <a:r>
                        <a:rPr lang="zh-CN" altLang="en-US" sz="1800" dirty="0"/>
                        <a:t>、</a:t>
                      </a: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，甚至树莓派上运行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，以及通过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Termux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42674"/>
                  </a:ext>
                </a:extLst>
              </a:tr>
              <a:tr h="71690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适用场景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适用于新手快速部署蒸馏模型，离线使用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D6E6F2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适用于有一点代码基础的同学在手机端本地部署小型大模型，离线使用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DDDDD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适用于开发者和用户快速部署和管理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LLM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模型，支持在线和离线模式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D6E6F2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680805"/>
                  </a:ext>
                </a:extLst>
              </a:tr>
              <a:tr h="55793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性能表现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推理速度快，</a:t>
                      </a:r>
                      <a:r>
                        <a:rPr lang="zh-CN" altLang="en-US" b="0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性能取决于下载的模型大小，以及手机的性能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F7FBFC"/>
                      </a:solidFill>
                      <a:prstDash val="soli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推理速度快，</a:t>
                      </a:r>
                      <a:r>
                        <a:rPr lang="zh-CN" altLang="en-US" b="0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性能取决于下载的模型大小，以及手机的性能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DDDDD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推理速度快，性能取决于硬件配置和模型大小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 marL="1390" marR="1390" marT="1390" marB="0" anchor="ctr">
                    <a:lnL w="12700" cmpd="sng">
                      <a:solidFill>
                        <a:srgbClr val="F7FBFC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65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7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DDFC-0985-F227-B0E7-F5143A94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88BC7B29-70D3-0598-682F-18FEF29D8D8E}"/>
              </a:ext>
            </a:extLst>
          </p:cNvPr>
          <p:cNvSpPr/>
          <p:nvPr/>
        </p:nvSpPr>
        <p:spPr>
          <a:xfrm rot="10800000" flipH="1">
            <a:off x="1" y="236851"/>
            <a:ext cx="6231689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D61EED-EE5B-1815-FC09-F49EB0E28507}"/>
              </a:ext>
            </a:extLst>
          </p:cNvPr>
          <p:cNvSpPr txBox="1"/>
          <p:nvPr/>
        </p:nvSpPr>
        <p:spPr>
          <a:xfrm>
            <a:off x="241300" y="236855"/>
            <a:ext cx="623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PocketPal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AI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3450F0C-4806-3EA9-F7EC-855D4796C4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1493" y="920116"/>
            <a:ext cx="5471160" cy="12671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115637-4CB9-1DD1-F70B-4BB33A033EC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19758" y="107759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1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PocketPal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 AI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软件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5C143-B1E4-4D2E-45D6-9B244D48EC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9758" y="1370330"/>
            <a:ext cx="544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进入</a:t>
            </a:r>
            <a:r>
              <a:rPr lang="en-US" altLang="zh-CN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google play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商店 或 </a:t>
            </a:r>
            <a:r>
              <a:rPr lang="en-US" altLang="zh-CN" sz="18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APKPure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搜索</a:t>
            </a:r>
            <a:r>
              <a:rPr lang="en-US" altLang="zh-CN" sz="1800" b="1" dirty="0" err="1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PocketPal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 AI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，点击下载。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E1DE07-A151-BEBA-0F2F-C78902F2B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3" y="2309396"/>
            <a:ext cx="2744101" cy="4112337"/>
          </a:xfrm>
          <a:prstGeom prst="rect">
            <a:avLst/>
          </a:prstGeom>
        </p:spPr>
      </p:pic>
      <p:sp>
        <p:nvSpPr>
          <p:cNvPr id="17" name="圆角矩形 11">
            <a:extLst>
              <a:ext uri="{FF2B5EF4-FFF2-40B4-BE49-F238E27FC236}">
                <a16:creationId xmlns:a16="http://schemas.microsoft.com/office/drawing/2014/main" id="{F452B8E2-39B8-3F28-F79B-46E703A0A99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68290" y="920116"/>
            <a:ext cx="5471160" cy="12671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5D321F-1978-4809-8475-6C0D5E092E9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356555" y="107759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2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：进入选取模型界面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DE7FB0-B9DB-A4A3-B359-B32BC11FB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56555" y="1370330"/>
            <a:ext cx="544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点击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Select Model,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然后点击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Add from Hugging Face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进入选取模型界面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713306-15A2-01C0-A45E-B00ABBDE4F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70" y="2466875"/>
            <a:ext cx="2454295" cy="36780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9A3A0B-B088-951D-3451-9CBD180F3A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577" y="2466876"/>
            <a:ext cx="2454295" cy="36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D3AC-E96F-A915-B71B-885118E3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11">
            <a:extLst>
              <a:ext uri="{FF2B5EF4-FFF2-40B4-BE49-F238E27FC236}">
                <a16:creationId xmlns:a16="http://schemas.microsoft.com/office/drawing/2014/main" id="{3140ABB8-46F7-6283-D9CA-A6D4068BD0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71310" y="1367127"/>
            <a:ext cx="3343046" cy="4896278"/>
          </a:xfrm>
          <a:prstGeom prst="roundRect">
            <a:avLst>
              <a:gd name="adj" fmla="val 2052"/>
            </a:avLst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99103165-2C3D-C1E7-20F5-297FEEF62244}"/>
              </a:ext>
            </a:extLst>
          </p:cNvPr>
          <p:cNvSpPr/>
          <p:nvPr/>
        </p:nvSpPr>
        <p:spPr>
          <a:xfrm rot="10800000" flipH="1">
            <a:off x="1" y="236851"/>
            <a:ext cx="6231689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ED1E27-42D8-5321-7508-D63CA8BD4659}"/>
              </a:ext>
            </a:extLst>
          </p:cNvPr>
          <p:cNvSpPr txBox="1"/>
          <p:nvPr/>
        </p:nvSpPr>
        <p:spPr>
          <a:xfrm>
            <a:off x="241300" y="236855"/>
            <a:ext cx="623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PocketPal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AI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5" name="圆角矩形 11">
            <a:extLst>
              <a:ext uri="{FF2B5EF4-FFF2-40B4-BE49-F238E27FC236}">
                <a16:creationId xmlns:a16="http://schemas.microsoft.com/office/drawing/2014/main" id="{6EF4C670-F03E-A74C-8D85-BB62DFA5E2B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1493" y="920116"/>
            <a:ext cx="5471160" cy="12671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80FDB1-25AD-B837-CDEE-152D1BDFC1B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9758" y="107759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3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1.5Bdeepseek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小型大模型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4983FB-6512-C511-E5BB-967D5B3CD79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868" y="1477705"/>
            <a:ext cx="544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在模型选取页面选择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1.5B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参数量的模型，下载期间不要离开否则会下载失败。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F82234D-D9BD-26AA-DC08-3751D2A94D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89" y="2344725"/>
            <a:ext cx="2540031" cy="38065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E62CD3F-1B46-B29F-4871-3EC05C579519}"/>
              </a:ext>
            </a:extLst>
          </p:cNvPr>
          <p:cNvSpPr txBox="1"/>
          <p:nvPr/>
        </p:nvSpPr>
        <p:spPr>
          <a:xfrm>
            <a:off x="7946924" y="698520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模型运行效果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B33F969-D484-2672-19CD-A2BDBA9C25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70" y="1478811"/>
            <a:ext cx="3193718" cy="47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llama.cpp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5" name="圆角矩形 11">
            <a:extLst>
              <a:ext uri="{FF2B5EF4-FFF2-40B4-BE49-F238E27FC236}">
                <a16:creationId xmlns:a16="http://schemas.microsoft.com/office/drawing/2014/main" id="{420DA258-48C0-7B91-9500-34BB5CF97B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650181" y="892606"/>
            <a:ext cx="5471160" cy="12671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34A7ED-E63C-811F-9589-0D12E8EE23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38446" y="105008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1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软件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CC8EA8-7E4B-D84F-7E1E-4B37A73A0AC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38446" y="1342820"/>
            <a:ext cx="544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进入</a:t>
            </a:r>
            <a:r>
              <a:rPr lang="en-US" altLang="zh-CN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google play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商店 或 </a:t>
            </a:r>
            <a:r>
              <a:rPr lang="en-US" altLang="zh-CN" sz="1800" b="1" i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APKPure</a:t>
            </a:r>
            <a:r>
              <a:rPr lang="zh-CN" altLang="en-US" sz="1800" b="1" i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搜索</a:t>
            </a:r>
            <a:r>
              <a:rPr lang="en-US" altLang="zh-CN" sz="1800" b="1" dirty="0" err="1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，点击下载。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4F09255-4F32-B760-627A-F22EB7A407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55" y="2309396"/>
            <a:ext cx="2701090" cy="4046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919D2-C028-8AF8-629C-6E5F5ED5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1CA0DFFD-4C2E-D673-A1AA-2C6F3EC329BC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2B407B-7BB1-6333-54F1-F942D1D19D3E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llama.cpp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21" name="圆角矩形 11">
            <a:extLst>
              <a:ext uri="{FF2B5EF4-FFF2-40B4-BE49-F238E27FC236}">
                <a16:creationId xmlns:a16="http://schemas.microsoft.com/office/drawing/2014/main" id="{BC65CC94-180B-286A-592D-D25E31CC18D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21117" y="908384"/>
            <a:ext cx="7595383" cy="83909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63CDE5-188B-7309-0F9B-79BB21971A9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09383" y="973990"/>
            <a:ext cx="7373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2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：进入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按照以下代码逐行操作（代码复制请到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Github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的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txt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文件）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B89993F-5677-6DD5-73C5-9DA914A22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35" y="1869530"/>
            <a:ext cx="8703929" cy="36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09A60-728E-C77D-C2FA-96B71122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>
            <a:extLst>
              <a:ext uri="{FF2B5EF4-FFF2-40B4-BE49-F238E27FC236}">
                <a16:creationId xmlns:a16="http://schemas.microsoft.com/office/drawing/2014/main" id="{D256032E-51FB-99BC-A64B-6C5F57B8C0B2}"/>
              </a:ext>
            </a:extLst>
          </p:cNvPr>
          <p:cNvSpPr/>
          <p:nvPr/>
        </p:nvSpPr>
        <p:spPr>
          <a:xfrm rot="10800000" flipH="1">
            <a:off x="1" y="236850"/>
            <a:ext cx="5808268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2C5E66-5E76-9ACA-7AFD-46BF77BA0252}"/>
              </a:ext>
            </a:extLst>
          </p:cNvPr>
          <p:cNvSpPr txBox="1"/>
          <p:nvPr/>
        </p:nvSpPr>
        <p:spPr>
          <a:xfrm>
            <a:off x="241300" y="236855"/>
            <a:ext cx="5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llama.cpp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2" name="圆角矩形 11">
            <a:extLst>
              <a:ext uri="{FF2B5EF4-FFF2-40B4-BE49-F238E27FC236}">
                <a16:creationId xmlns:a16="http://schemas.microsoft.com/office/drawing/2014/main" id="{AF0880DD-9B29-721E-10BA-AE74F9EE29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2513" y="2034464"/>
            <a:ext cx="4820022" cy="228334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BFA71-24F5-3082-25B9-DA818C7A67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9030" y="2071038"/>
            <a:ext cx="4206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3</a:t>
            </a:r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：进入浏览器使用大模型</a:t>
            </a:r>
            <a:endParaRPr lang="en-US" altLang="zh-CN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  <a:p>
            <a:pPr algn="ctr"/>
            <a:endParaRPr lang="en-US" altLang="zh-CN" sz="2000" b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运行完启动大模型的代码后会出现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IP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地址，将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IP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地址复制粘贴到浏览器，如果等待时间长，返回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Termux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重新进入浏览器就会显示出来了。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  <a:p>
            <a:pPr algn="ctr"/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312B6E-DC13-4559-8E25-721A733831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3" y="1279433"/>
            <a:ext cx="3257432" cy="48800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182103-C4CE-2343-21FB-CDFF6519D440}"/>
              </a:ext>
            </a:extLst>
          </p:cNvPr>
          <p:cNvSpPr txBox="1"/>
          <p:nvPr/>
        </p:nvSpPr>
        <p:spPr>
          <a:xfrm>
            <a:off x="7946924" y="698520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模型运行效果</a:t>
            </a:r>
          </a:p>
        </p:txBody>
      </p:sp>
    </p:spTree>
    <p:extLst>
      <p:ext uri="{BB962C8B-B14F-4D97-AF65-F5344CB8AC3E}">
        <p14:creationId xmlns:p14="http://schemas.microsoft.com/office/powerpoint/2010/main" val="31046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2MTNjYTRiNWExMmNhMzAwNGUwMjg1MjI5MTBmN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8.05,&quot;left&quot;:19,&quot;top&quot;:72.45,&quot;width&quot;:435.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3,&quot;left&quot;:32.7,&quot;top&quot;:267.05,&quot;width&quot;:918.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1182</Words>
  <Application>Microsoft Office PowerPoint</Application>
  <PresentationFormat>宽屏</PresentationFormat>
  <Paragraphs>135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思源黑体 CN Regular</vt:lpstr>
      <vt:lpstr>Arial</vt:lpstr>
      <vt:lpstr>华文宋体</vt:lpstr>
      <vt:lpstr>PingFang SC</vt:lpstr>
      <vt:lpstr>-apple-system</vt:lpstr>
      <vt:lpstr>宋体</vt:lpstr>
      <vt:lpstr>华文中宋</vt:lpstr>
      <vt:lpstr>思源宋体 CN Heavy</vt:lpstr>
      <vt:lpstr>等线 Light</vt:lpstr>
      <vt:lpstr>Cascadia Mono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</dc:creator>
  <cp:lastModifiedBy>Gray Gong</cp:lastModifiedBy>
  <cp:revision>98</cp:revision>
  <dcterms:created xsi:type="dcterms:W3CDTF">2023-05-22T13:14:00Z</dcterms:created>
  <dcterms:modified xsi:type="dcterms:W3CDTF">2025-04-13T08:53:02Z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0E6AEA7873A24586ACEFD13B8B36456A_12</vt:lpwstr>
  </property>
  <property fmtid="{D5CDD505-2E9C-101B-9397-08002B2CF9AE}" pid="3" name="KSOProductBuildVer">
    <vt:lpwstr>2052-12.1.0.20305</vt:lpwstr>
  </property>
</Properties>
</file>